
<file path=[Content_Types].xml><?xml version="1.0" encoding="utf-8"?>
<Types xmlns="http://schemas.openxmlformats.org/package/2006/content-types">
  <Default Extension="jfif" ContentType="image/j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8" r:id="rId3"/>
    <p:sldId id="260" r:id="rId4"/>
    <p:sldId id="259" r:id="rId5"/>
    <p:sldId id="262" r:id="rId6"/>
    <p:sldId id="263" r:id="rId7"/>
    <p:sldId id="261" r:id="rId8"/>
    <p:sldId id="267" r:id="rId9"/>
    <p:sldId id="279" r:id="rId10"/>
    <p:sldId id="268" r:id="rId11"/>
    <p:sldId id="276" r:id="rId12"/>
    <p:sldId id="272" r:id="rId13"/>
    <p:sldId id="282" r:id="rId14"/>
    <p:sldId id="273" r:id="rId15"/>
  </p:sldIdLst>
  <p:sldSz cx="9144000" cy="5143500" type="screen16x9"/>
  <p:notesSz cx="6858000" cy="9144000"/>
  <p:embeddedFontLst>
    <p:embeddedFont>
      <p:font typeface="Barlow" panose="020B0604020202020204" charset="0"/>
      <p:regular r:id="rId17"/>
      <p:bold r:id="rId18"/>
      <p:italic r:id="rId19"/>
      <p:boldItalic r:id="rId20"/>
    </p:embeddedFont>
    <p:embeddedFont>
      <p:font typeface="Barlow Medium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adugi" panose="020B0502040204020203" pitchFamily="34" charset="0"/>
      <p:regular r:id="rId29"/>
      <p:bold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87c9a92b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b87c9a92b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b87c9a92b_0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fb87c9a92b_0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b87c9a92b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b87c9a92b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87c9a92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fb87c9a92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87c9a92b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b87c9a92b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87c9a92b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b87c9a92b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b87c9a92b_0_1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fb87c9a92b_0_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8895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4100" b="1"/>
            </a:lvl1pPr>
            <a:lvl2pPr marL="914400" lvl="1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2pPr>
            <a:lvl3pPr marL="1371600" lvl="2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3pPr>
            <a:lvl4pPr marL="1828800" lvl="3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4pPr>
            <a:lvl5pPr marL="2286000" lvl="4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5pPr>
            <a:lvl6pPr marL="2743200" lvl="5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6pPr>
            <a:lvl7pPr marL="3200400" lvl="6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7pPr>
            <a:lvl8pPr marL="3657600" lvl="7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8pPr>
            <a:lvl9pPr marL="4114800" lvl="8" indent="-48895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sz="41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IN"/>
              <a:t>Data</a:t>
            </a:r>
            <a:br>
              <a:rPr lang="en-IN"/>
            </a:br>
            <a:r>
              <a:rPr lang="en-IN"/>
              <a:t>    Analysis</a:t>
            </a:r>
            <a:br>
              <a:rPr lang="en-IN"/>
            </a:br>
            <a:r>
              <a:rPr lang="en-IN"/>
              <a:t>      Report</a:t>
            </a:r>
            <a:endParaRPr lang="en-IN" dirty="0"/>
          </a:p>
        </p:txBody>
      </p:sp>
      <p:sp>
        <p:nvSpPr>
          <p:cNvPr id="62" name="Google Shape;62;p12"/>
          <p:cNvSpPr/>
          <p:nvPr/>
        </p:nvSpPr>
        <p:spPr>
          <a:xfrm>
            <a:off x="5133805" y="3409950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520624" y="357090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5978B1-A11F-429D-B611-5183EF25E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372" y="774781"/>
            <a:ext cx="2619375" cy="3244767"/>
          </a:xfrm>
          <a:prstGeom prst="rect">
            <a:avLst/>
          </a:prstGeom>
        </p:spPr>
      </p:pic>
    </p:spTree>
  </p:cSld>
  <p:clrMapOvr>
    <a:masterClrMapping/>
  </p:clrMapOvr>
  <p:transition advTm="41868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/>
          <p:nvPr/>
        </p:nvSpPr>
        <p:spPr>
          <a:xfrm>
            <a:off x="-777057" y="0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7270299" y="250425"/>
            <a:ext cx="1359408" cy="1359404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14286-68C8-4157-AA7B-6A04431C1CF2}"/>
              </a:ext>
            </a:extLst>
          </p:cNvPr>
          <p:cNvSpPr/>
          <p:nvPr/>
        </p:nvSpPr>
        <p:spPr>
          <a:xfrm>
            <a:off x="1033582" y="148965"/>
            <a:ext cx="2762295" cy="1131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lnSpc>
                <a:spcPts val="9600"/>
              </a:lnSpc>
              <a:buClrTx/>
            </a:pPr>
            <a:r>
              <a:rPr lang="en-US" sz="4000" kern="1200" spc="-80" dirty="0">
                <a:solidFill>
                  <a:prstClr val="white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Key Insights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28D46C-C495-49D7-A536-37C4015B462C}"/>
              </a:ext>
            </a:extLst>
          </p:cNvPr>
          <p:cNvSpPr/>
          <p:nvPr/>
        </p:nvSpPr>
        <p:spPr>
          <a:xfrm>
            <a:off x="1578483" y="1769317"/>
            <a:ext cx="720838" cy="117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lnSpc>
                <a:spcPts val="10080"/>
              </a:lnSpc>
              <a:buClrTx/>
            </a:pPr>
            <a:r>
              <a:rPr lang="en-US" sz="4000" kern="1200" spc="-72" dirty="0">
                <a:solidFill>
                  <a:prstClr val="white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EA77E7-FF8A-4C3E-9229-01DAE937A4C0}"/>
              </a:ext>
            </a:extLst>
          </p:cNvPr>
          <p:cNvSpPr/>
          <p:nvPr/>
        </p:nvSpPr>
        <p:spPr>
          <a:xfrm>
            <a:off x="3727287" y="1748121"/>
            <a:ext cx="1257011" cy="117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lnSpc>
                <a:spcPts val="10080"/>
              </a:lnSpc>
              <a:buClrTx/>
            </a:pPr>
            <a:r>
              <a:rPr lang="en-US" sz="4000" kern="1200" spc="-72" dirty="0">
                <a:solidFill>
                  <a:prstClr val="white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1967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858F70-F2A1-4070-B739-9EC836B0CF6E}"/>
              </a:ext>
            </a:extLst>
          </p:cNvPr>
          <p:cNvSpPr/>
          <p:nvPr/>
        </p:nvSpPr>
        <p:spPr>
          <a:xfrm>
            <a:off x="5959880" y="1748121"/>
            <a:ext cx="2259593" cy="117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lnSpc>
                <a:spcPts val="10080"/>
              </a:lnSpc>
              <a:buClrTx/>
            </a:pPr>
            <a:r>
              <a:rPr lang="en-US" sz="4000" kern="1200" spc="-72" dirty="0">
                <a:solidFill>
                  <a:prstClr val="white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JANUARY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8B1C7FB6-F6AF-4CC9-A5CB-469CB59030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3582" y="3983694"/>
            <a:ext cx="1810640" cy="710641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D84A25AD-54DB-4103-989B-69A9001569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19062" y="3983693"/>
            <a:ext cx="1810640" cy="710641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040A8094-C689-48FD-AA01-9779BF771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299780" y="3983693"/>
            <a:ext cx="1810640" cy="71064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205DAB3-CD38-4903-A55C-590E74ABF6A2}"/>
              </a:ext>
            </a:extLst>
          </p:cNvPr>
          <p:cNvSpPr/>
          <p:nvPr/>
        </p:nvSpPr>
        <p:spPr>
          <a:xfrm>
            <a:off x="-347098" y="2921419"/>
            <a:ext cx="4572000" cy="92506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457200">
              <a:lnSpc>
                <a:spcPts val="3359"/>
              </a:lnSpc>
              <a:buClrTx/>
            </a:pPr>
            <a:r>
              <a:rPr lang="en-US" kern="1200" spc="-24" dirty="0">
                <a:solidFill>
                  <a:prstClr val="white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UNIQUE</a:t>
            </a:r>
          </a:p>
          <a:p>
            <a:pPr lvl="0" algn="ctr" defTabSz="457200">
              <a:lnSpc>
                <a:spcPts val="3359"/>
              </a:lnSpc>
              <a:buClrTx/>
            </a:pPr>
            <a:r>
              <a:rPr lang="en-US" kern="1200" spc="-24" dirty="0">
                <a:solidFill>
                  <a:prstClr val="white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CATEGORIES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426A6A-EEDD-4E72-915B-FED92E9F118C}"/>
              </a:ext>
            </a:extLst>
          </p:cNvPr>
          <p:cNvSpPr/>
          <p:nvPr/>
        </p:nvSpPr>
        <p:spPr>
          <a:xfrm>
            <a:off x="3682472" y="2887410"/>
            <a:ext cx="1515350" cy="1332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lnSpc>
                <a:spcPts val="3359"/>
              </a:lnSpc>
              <a:buClrTx/>
            </a:pPr>
            <a:r>
              <a:rPr lang="en-US" kern="1200" spc="-24" dirty="0">
                <a:solidFill>
                  <a:prstClr val="white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REACTIONS TO </a:t>
            </a:r>
          </a:p>
          <a:p>
            <a:pPr lvl="0" algn="ctr" defTabSz="457200">
              <a:lnSpc>
                <a:spcPts val="3359"/>
              </a:lnSpc>
              <a:buClrTx/>
            </a:pPr>
            <a:r>
              <a:rPr lang="en-US" kern="1200" spc="-24" dirty="0">
                <a:solidFill>
                  <a:prstClr val="white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"ANIMAL" POSTS</a:t>
            </a:r>
          </a:p>
          <a:p>
            <a:pPr algn="ctr">
              <a:lnSpc>
                <a:spcPts val="3359"/>
              </a:lnSpc>
            </a:pPr>
            <a:endParaRPr lang="en-US" spc="-24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56A1E3-142F-4432-95E9-45BD247C4A8E}"/>
              </a:ext>
            </a:extLst>
          </p:cNvPr>
          <p:cNvSpPr/>
          <p:nvPr/>
        </p:nvSpPr>
        <p:spPr>
          <a:xfrm>
            <a:off x="4984298" y="2848238"/>
            <a:ext cx="4572000" cy="92506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457200">
              <a:lnSpc>
                <a:spcPts val="3359"/>
              </a:lnSpc>
              <a:buClrTx/>
            </a:pPr>
            <a:r>
              <a:rPr lang="en-US" kern="1200" spc="-24" dirty="0">
                <a:solidFill>
                  <a:prstClr val="white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MONTH WITH </a:t>
            </a:r>
          </a:p>
          <a:p>
            <a:pPr lvl="0" algn="ctr" defTabSz="457200">
              <a:lnSpc>
                <a:spcPts val="3359"/>
              </a:lnSpc>
              <a:buClrTx/>
            </a:pPr>
            <a:r>
              <a:rPr lang="en-US" kern="1200" spc="-24" dirty="0">
                <a:solidFill>
                  <a:prstClr val="white"/>
                </a:solidFill>
                <a:latin typeface="Gadugi" panose="020B0502040204020203" pitchFamily="34" charset="0"/>
                <a:ea typeface="Gadugi" panose="020B0502040204020203" pitchFamily="34" charset="0"/>
                <a:cs typeface="+mn-cs"/>
              </a:rPr>
              <a:t>MOST POSTS</a:t>
            </a:r>
          </a:p>
        </p:txBody>
      </p:sp>
    </p:spTree>
  </p:cSld>
  <p:clrMapOvr>
    <a:masterClrMapping/>
  </p:clrMapOvr>
  <p:transition advTm="25716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2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40E34-D1C1-44DF-9D1D-1C5A464B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63" y="194931"/>
            <a:ext cx="6973273" cy="4753638"/>
          </a:xfrm>
          <a:prstGeom prst="rect">
            <a:avLst/>
          </a:prstGeom>
        </p:spPr>
      </p:pic>
    </p:spTree>
  </p:cSld>
  <p:clrMapOvr>
    <a:masterClrMapping/>
  </p:clrMapOvr>
  <p:transition advTm="39639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AAC00-4A08-48FC-B9FC-6325E9DA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58" y="309247"/>
            <a:ext cx="7230484" cy="4525006"/>
          </a:xfrm>
          <a:prstGeom prst="rect">
            <a:avLst/>
          </a:prstGeom>
        </p:spPr>
      </p:pic>
    </p:spTree>
  </p:cSld>
  <p:clrMapOvr>
    <a:masterClrMapping/>
  </p:clrMapOvr>
  <p:transition advTm="39628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845BDB-5EAF-4FDC-8AEA-165F0EB1CAD0}"/>
              </a:ext>
            </a:extLst>
          </p:cNvPr>
          <p:cNvSpPr/>
          <p:nvPr/>
        </p:nvSpPr>
        <p:spPr>
          <a:xfrm>
            <a:off x="3979334" y="76022"/>
            <a:ext cx="4572000" cy="14314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60"/>
              </a:lnSpc>
            </a:pPr>
            <a:r>
              <a:rPr lang="en-US" spc="-21" dirty="0">
                <a:latin typeface="Gadugi" panose="020B0502040204020203" pitchFamily="34" charset="0"/>
                <a:ea typeface="Gadugi" panose="020B0502040204020203" pitchFamily="34" charset="0"/>
              </a:rPr>
              <a:t>ANALYSIS</a:t>
            </a:r>
          </a:p>
          <a:p>
            <a:pPr>
              <a:lnSpc>
                <a:spcPts val="2660"/>
              </a:lnSpc>
            </a:pPr>
            <a:r>
              <a:rPr lang="en-US" sz="1200" spc="-19" dirty="0">
                <a:latin typeface="Gadugi" panose="020B0502040204020203" pitchFamily="34" charset="0"/>
                <a:ea typeface="Gadugi" panose="020B0502040204020203" pitchFamily="34" charset="0"/>
              </a:rPr>
              <a:t>Animals and science are the two most popular categories of content, showing that people enjoy "real-life" and "factual" content the most.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5A0DF9-E1A1-4F7B-A561-C6BF810E85F5}"/>
              </a:ext>
            </a:extLst>
          </p:cNvPr>
          <p:cNvSpPr/>
          <p:nvPr/>
        </p:nvSpPr>
        <p:spPr>
          <a:xfrm>
            <a:off x="3979334" y="1507439"/>
            <a:ext cx="4572000" cy="21495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60"/>
              </a:lnSpc>
            </a:pPr>
            <a:r>
              <a:rPr lang="en-US" spc="-21" dirty="0">
                <a:latin typeface="Gadugi" panose="020B0502040204020203" pitchFamily="34" charset="0"/>
                <a:ea typeface="Gadugi" panose="020B0502040204020203" pitchFamily="34" charset="0"/>
              </a:rPr>
              <a:t>INSIGHT</a:t>
            </a:r>
            <a:endParaRPr lang="en-US" sz="1200" spc="-21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ts val="2660"/>
              </a:lnSpc>
            </a:pPr>
            <a:r>
              <a:rPr lang="en-US" sz="1200" spc="-19" dirty="0">
                <a:latin typeface="Gadugi" panose="020B0502040204020203" pitchFamily="34" charset="0"/>
                <a:ea typeface="Gadugi" panose="020B0502040204020203" pitchFamily="34" charset="0"/>
              </a:rPr>
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78F1A-7294-4630-8F12-CE7B12CAB79B}"/>
              </a:ext>
            </a:extLst>
          </p:cNvPr>
          <p:cNvSpPr/>
          <p:nvPr/>
        </p:nvSpPr>
        <p:spPr>
          <a:xfrm>
            <a:off x="3979334" y="3657002"/>
            <a:ext cx="4572000" cy="14512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660"/>
              </a:lnSpc>
            </a:pPr>
            <a:r>
              <a:rPr lang="en-US" sz="1200" spc="-21" dirty="0">
                <a:latin typeface="Gadugi" panose="020B0502040204020203" pitchFamily="34" charset="0"/>
                <a:ea typeface="Gadugi" panose="020B0502040204020203" pitchFamily="34" charset="0"/>
              </a:rPr>
              <a:t>NEXT STEPS</a:t>
            </a:r>
          </a:p>
          <a:p>
            <a:pPr>
              <a:lnSpc>
                <a:spcPts val="2660"/>
              </a:lnSpc>
            </a:pPr>
            <a:r>
              <a:rPr lang="en-US" sz="1200" spc="-19" dirty="0">
                <a:latin typeface="Gadugi" panose="020B0502040204020203" pitchFamily="34" charset="0"/>
                <a:ea typeface="Gadugi" panose="020B0502040204020203" pitchFamily="34" charset="0"/>
              </a:rPr>
              <a:t>This ad-hoc analysis is insightful, but it's time to take this analysis into large scale production for real-time understanding of your business. We can show you how to do this.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CF8CF3-EAEB-4B9F-A79F-896A34B8BB97}"/>
              </a:ext>
            </a:extLst>
          </p:cNvPr>
          <p:cNvSpPr/>
          <p:nvPr/>
        </p:nvSpPr>
        <p:spPr>
          <a:xfrm>
            <a:off x="220914" y="225806"/>
            <a:ext cx="2248051" cy="1131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9600"/>
              </a:lnSpc>
            </a:pPr>
            <a:r>
              <a:rPr lang="en-US" sz="4000" spc="-80" dirty="0">
                <a:latin typeface="Gadugi" panose="020B0502040204020203" pitchFamily="34" charset="0"/>
                <a:ea typeface="Gadugi" panose="020B0502040204020203" pitchFamily="34" charset="0"/>
              </a:rPr>
              <a:t>Summary</a:t>
            </a:r>
          </a:p>
        </p:txBody>
      </p:sp>
      <p:pic>
        <p:nvPicPr>
          <p:cNvPr id="23" name="Picture 5">
            <a:extLst>
              <a:ext uri="{FF2B5EF4-FFF2-40B4-BE49-F238E27FC236}">
                <a16:creationId xmlns:a16="http://schemas.microsoft.com/office/drawing/2014/main" id="{F4F69BAD-2531-48C7-8569-AF864AC6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733779" y="1616610"/>
            <a:ext cx="2777066" cy="3301084"/>
          </a:xfrm>
          <a:prstGeom prst="rect">
            <a:avLst/>
          </a:prstGeom>
        </p:spPr>
      </p:pic>
    </p:spTree>
  </p:cSld>
  <p:clrMapOvr>
    <a:masterClrMapping/>
  </p:clrMapOvr>
  <p:transition advTm="110397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2022225" y="1913392"/>
            <a:ext cx="5099518" cy="1305869"/>
            <a:chOff x="-14" y="285750"/>
            <a:chExt cx="13598714" cy="3482317"/>
          </a:xfrm>
        </p:grpSpPr>
        <p:sp>
          <p:nvSpPr>
            <p:cNvPr id="511" name="Google Shape;511;p2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-14" y="3365904"/>
              <a:ext cx="13598701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5B77C-10D8-48D8-A53D-BC82C3050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88" b="1374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advTm="59570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Agenda 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559528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I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Project recap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12711" y="2078671"/>
            <a:ext cx="4047669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I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Problem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2626370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Analy</a:t>
            </a:r>
            <a:r>
              <a:rPr lang="en-I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tics</a:t>
            </a:r>
            <a:r>
              <a:rPr lang="e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team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068712" y="514350"/>
            <a:ext cx="3558688" cy="389960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4;p16">
            <a:extLst>
              <a:ext uri="{FF2B5EF4-FFF2-40B4-BE49-F238E27FC236}">
                <a16:creationId xmlns:a16="http://schemas.microsoft.com/office/drawing/2014/main" id="{4A8CD392-0663-486B-A435-C912AA7AFADA}"/>
              </a:ext>
            </a:extLst>
          </p:cNvPr>
          <p:cNvSpPr txBox="1"/>
          <p:nvPr/>
        </p:nvSpPr>
        <p:spPr>
          <a:xfrm>
            <a:off x="1536880" y="3196864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I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Process 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" name="Google Shape;124;p16">
            <a:extLst>
              <a:ext uri="{FF2B5EF4-FFF2-40B4-BE49-F238E27FC236}">
                <a16:creationId xmlns:a16="http://schemas.microsoft.com/office/drawing/2014/main" id="{F9155D75-DADB-4D52-A568-AF2996E80B44}"/>
              </a:ext>
            </a:extLst>
          </p:cNvPr>
          <p:cNvSpPr txBox="1"/>
          <p:nvPr/>
        </p:nvSpPr>
        <p:spPr>
          <a:xfrm>
            <a:off x="1536880" y="3767358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Insights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3" name="Google Shape;124;p16">
            <a:extLst>
              <a:ext uri="{FF2B5EF4-FFF2-40B4-BE49-F238E27FC236}">
                <a16:creationId xmlns:a16="http://schemas.microsoft.com/office/drawing/2014/main" id="{E38320E8-25D1-4F84-B03D-D241FD680A99}"/>
              </a:ext>
            </a:extLst>
          </p:cNvPr>
          <p:cNvSpPr txBox="1"/>
          <p:nvPr/>
        </p:nvSpPr>
        <p:spPr>
          <a:xfrm>
            <a:off x="1512711" y="4272235"/>
            <a:ext cx="3946069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Summary</a:t>
            </a:r>
            <a:endParaRPr sz="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advTm="25363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8420029" y="245708"/>
            <a:ext cx="1447657" cy="14476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0" y="396208"/>
            <a:ext cx="7781643" cy="3913754"/>
            <a:chOff x="0" y="0"/>
            <a:chExt cx="7845900" cy="10436675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0" y="0"/>
              <a:ext cx="7845900" cy="2019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100" b="1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 </a:t>
              </a:r>
              <a:r>
                <a:rPr lang="en-IN" sz="4100" b="1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P</a:t>
              </a:r>
              <a:r>
                <a:rPr lang="en-IN" sz="4100" b="1" u="none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roject Recap</a:t>
              </a:r>
              <a:r>
                <a:rPr lang="en" sz="4100" b="1" u="none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endParaRPr sz="700" dirty="0"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1107692" y="2130813"/>
              <a:ext cx="5941460" cy="830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Social Buzz is a fast growing technology unicorn that need to adapt quickly to it's global scale. Accenture has begun a 3 month POC focusing on these tasks:</a:t>
              </a:r>
            </a:p>
            <a:p>
              <a:pPr>
                <a:lnSpc>
                  <a:spcPts val="2660"/>
                </a:lnSpc>
              </a:pPr>
              <a:endParaRPr lang="en-US" sz="1900" spc="-19" dirty="0">
                <a:latin typeface="Gadugi" panose="020B0502040204020203" pitchFamily="34" charset="0"/>
                <a:ea typeface="Gadugi" panose="020B0502040204020203" pitchFamily="34" charset="0"/>
              </a:endParaRPr>
            </a:p>
            <a:p>
              <a:pPr marL="410211" lvl="1" indent="-205106">
                <a:lnSpc>
                  <a:spcPts val="2660"/>
                </a:lnSpc>
                <a:buFont typeface="Arial"/>
                <a:buChar char="•"/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An audit of Social Buzz's big data practice</a:t>
              </a:r>
            </a:p>
            <a:p>
              <a:pPr marL="410211" lvl="1" indent="-205106">
                <a:lnSpc>
                  <a:spcPts val="2660"/>
                </a:lnSpc>
                <a:buFont typeface="Arial"/>
                <a:buChar char="•"/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Recommendations for a successful IPO</a:t>
              </a:r>
            </a:p>
            <a:p>
              <a:pPr marL="410210" lvl="1" indent="-205105">
                <a:lnSpc>
                  <a:spcPts val="2660"/>
                </a:lnSpc>
                <a:buFont typeface="Arial"/>
                <a:buChar char="•"/>
              </a:pPr>
              <a:r>
                <a:rPr lang="en-US" sz="1900" spc="-19" dirty="0">
                  <a:latin typeface="Gadugi" panose="020B0502040204020203" pitchFamily="34" charset="0"/>
                  <a:ea typeface="Gadugi" panose="020B0502040204020203" pitchFamily="34" charset="0"/>
                </a:rPr>
                <a:t>Analysis to find Social Buzz's top 5 most popular categories of content </a:t>
              </a:r>
            </a:p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`</a:t>
              </a:r>
              <a:endParaRPr sz="700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ransition advTm="37203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16600" y="2571750"/>
            <a:ext cx="3679200" cy="217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dirty="0"/>
              <a:t>Over </a:t>
            </a:r>
            <a:r>
              <a:rPr lang="en-IN" u="sng" dirty="0"/>
              <a:t>100,000</a:t>
            </a:r>
            <a:r>
              <a:rPr lang="en-IN" dirty="0"/>
              <a:t> posts per day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u="sng" dirty="0"/>
              <a:t>36,500,000</a:t>
            </a:r>
            <a:r>
              <a:rPr lang="en-IN" dirty="0"/>
              <a:t> pieces of Data per year!</a:t>
            </a:r>
          </a:p>
          <a:p>
            <a:pPr marL="0" lvl="0" indent="0">
              <a:spcAft>
                <a:spcPts val="800"/>
              </a:spcAft>
            </a:pPr>
            <a:r>
              <a:rPr lang="en-US" dirty="0"/>
              <a:t>But how to capitalize on it when there is so much Data?</a:t>
            </a:r>
          </a:p>
          <a:p>
            <a:pPr marL="0" lvl="0" indent="0">
              <a:spcAft>
                <a:spcPts val="800"/>
              </a:spcAft>
            </a:pPr>
            <a:r>
              <a:rPr lang="en-US" dirty="0"/>
              <a:t>Analysis to find Social Buzz's top 5 most popular categories of content </a:t>
            </a:r>
          </a:p>
          <a:p>
            <a:pPr marL="0" lvl="0" indent="0">
              <a:spcAft>
                <a:spcPts val="80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Problem</a:t>
            </a:r>
            <a:endParaRPr dirty="0"/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2F2F84A9-C795-41D1-AF78-409020D9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93" r="24693"/>
          <a:stretch>
            <a:fillRect/>
          </a:stretch>
        </p:blipFill>
        <p:spPr>
          <a:xfrm>
            <a:off x="6129125" y="0"/>
            <a:ext cx="3014875" cy="4114803"/>
          </a:xfrm>
          <a:prstGeom prst="rect">
            <a:avLst/>
          </a:prstGeom>
        </p:spPr>
      </p:pic>
    </p:spTree>
  </p:cSld>
  <p:clrMapOvr>
    <a:masterClrMapping/>
  </p:clrMapOvr>
  <p:transition advTm="56116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575734" y="1421364"/>
            <a:ext cx="3375378" cy="1976591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Analytics Team</a:t>
            </a:r>
            <a:endParaRPr dirty="0"/>
          </a:p>
        </p:txBody>
      </p:sp>
      <p:pic>
        <p:nvPicPr>
          <p:cNvPr id="26" name="Picture 6" descr="Avatar, male, man, mature, old, person, user icon - Free download">
            <a:extLst>
              <a:ext uri="{FF2B5EF4-FFF2-40B4-BE49-F238E27FC236}">
                <a16:creationId xmlns:a16="http://schemas.microsoft.com/office/drawing/2014/main" id="{4C4302E7-A378-4E06-8AA8-F89549ABC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99" y="580396"/>
            <a:ext cx="1038578" cy="116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Avatar Male Boy - Free vector graphic on Pixabay">
            <a:extLst>
              <a:ext uri="{FF2B5EF4-FFF2-40B4-BE49-F238E27FC236}">
                <a16:creationId xmlns:a16="http://schemas.microsoft.com/office/drawing/2014/main" id="{1D9D2A22-D8BB-4D4D-AAAB-36F44EDA0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99" y="2034290"/>
            <a:ext cx="1038578" cy="116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34">
            <a:extLst>
              <a:ext uri="{FF2B5EF4-FFF2-40B4-BE49-F238E27FC236}">
                <a16:creationId xmlns:a16="http://schemas.microsoft.com/office/drawing/2014/main" id="{21E85353-7864-49FF-B630-4C73F1B98E7B}"/>
              </a:ext>
            </a:extLst>
          </p:cNvPr>
          <p:cNvSpPr txBox="1"/>
          <p:nvPr/>
        </p:nvSpPr>
        <p:spPr>
          <a:xfrm>
            <a:off x="6527953" y="580396"/>
            <a:ext cx="2616047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21" dirty="0">
                <a:latin typeface="Gadugi" panose="020B0502040204020203" pitchFamily="34" charset="0"/>
                <a:ea typeface="Gadugi" panose="020B0502040204020203" pitchFamily="34" charset="0"/>
              </a:rPr>
              <a:t>ANDREW FLEMING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37C1E3-8F72-46A7-B8D1-8E2F9B0FCFA1}"/>
              </a:ext>
            </a:extLst>
          </p:cNvPr>
          <p:cNvSpPr/>
          <p:nvPr/>
        </p:nvSpPr>
        <p:spPr>
          <a:xfrm>
            <a:off x="6527953" y="965383"/>
            <a:ext cx="2253309" cy="3926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60"/>
              </a:lnSpc>
            </a:pPr>
            <a:r>
              <a:rPr lang="en-US" spc="-19" dirty="0">
                <a:latin typeface="Gadugi" panose="020B0502040204020203" pitchFamily="34" charset="0"/>
                <a:ea typeface="Gadugi" panose="020B0502040204020203" pitchFamily="34" charset="0"/>
              </a:rPr>
              <a:t>Chief Technology Architect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D0D7A6-3362-4F54-BA4F-AB08CD4ACEEC}"/>
              </a:ext>
            </a:extLst>
          </p:cNvPr>
          <p:cNvSpPr/>
          <p:nvPr/>
        </p:nvSpPr>
        <p:spPr>
          <a:xfrm>
            <a:off x="6787842" y="2203705"/>
            <a:ext cx="1780424" cy="411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940"/>
              </a:lnSpc>
            </a:pPr>
            <a:r>
              <a:rPr lang="en-US" spc="-21" dirty="0">
                <a:latin typeface="Gadugi" panose="020B0502040204020203" pitchFamily="34" charset="0"/>
                <a:ea typeface="Gadugi" panose="020B0502040204020203" pitchFamily="34" charset="0"/>
              </a:rPr>
              <a:t>MARCUS ROMPTON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1049BB-83DC-435B-A54D-62A0DCCE8EB9}"/>
              </a:ext>
            </a:extLst>
          </p:cNvPr>
          <p:cNvSpPr/>
          <p:nvPr/>
        </p:nvSpPr>
        <p:spPr>
          <a:xfrm>
            <a:off x="7002494" y="2571750"/>
            <a:ext cx="1373581" cy="3926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60"/>
              </a:lnSpc>
            </a:pPr>
            <a:r>
              <a:rPr lang="en-US" spc="-19" dirty="0">
                <a:latin typeface="Gadugi" panose="020B0502040204020203" pitchFamily="34" charset="0"/>
                <a:ea typeface="Gadugi" panose="020B0502040204020203" pitchFamily="34" charset="0"/>
              </a:rPr>
              <a:t>Senior Principal</a:t>
            </a:r>
          </a:p>
        </p:txBody>
      </p:sp>
      <p:pic>
        <p:nvPicPr>
          <p:cNvPr id="34" name="Picture 4" descr="Avatar Male Boy - Free vector graphic on Pixabay">
            <a:extLst>
              <a:ext uri="{FF2B5EF4-FFF2-40B4-BE49-F238E27FC236}">
                <a16:creationId xmlns:a16="http://schemas.microsoft.com/office/drawing/2014/main" id="{3F02B727-786B-4508-96EA-CE9BF9AFC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50" y="3438795"/>
            <a:ext cx="1009027" cy="116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604D8-6DD7-4201-B876-D15557F77A38}"/>
              </a:ext>
            </a:extLst>
          </p:cNvPr>
          <p:cNvSpPr txBox="1"/>
          <p:nvPr/>
        </p:nvSpPr>
        <p:spPr>
          <a:xfrm>
            <a:off x="7002494" y="3651182"/>
            <a:ext cx="1565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Mahesh Jadhav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AFA3F-19F5-4B12-8C4B-6F25E716E6EE}"/>
              </a:ext>
            </a:extLst>
          </p:cNvPr>
          <p:cNvSpPr/>
          <p:nvPr/>
        </p:nvSpPr>
        <p:spPr>
          <a:xfrm>
            <a:off x="7156899" y="3958959"/>
            <a:ext cx="1198149" cy="3926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60"/>
              </a:lnSpc>
            </a:pPr>
            <a:r>
              <a:rPr lang="en-US" spc="-19" dirty="0">
                <a:latin typeface="Gadugi" panose="020B0502040204020203" pitchFamily="34" charset="0"/>
                <a:ea typeface="Gadugi" panose="020B0502040204020203" pitchFamily="34" charset="0"/>
              </a:rPr>
              <a:t>Data Analyst </a:t>
            </a:r>
          </a:p>
        </p:txBody>
      </p:sp>
    </p:spTree>
  </p:cSld>
  <p:clrMapOvr>
    <a:masterClrMapping/>
  </p:clrMapOvr>
  <p:transition advTm="15928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89C159-E34F-4059-9FE2-49D2F7EEF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77" y="0"/>
            <a:ext cx="8050045" cy="5143500"/>
          </a:xfrm>
          <a:prstGeom prst="rect">
            <a:avLst/>
          </a:prstGeom>
        </p:spPr>
      </p:pic>
    </p:spTree>
  </p:cSld>
  <p:clrMapOvr>
    <a:masterClrMapping/>
  </p:clrMapOvr>
  <p:transition advTm="141029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EE5C0-6A36-4CDC-9195-DE2FABA2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" y="0"/>
            <a:ext cx="9051823" cy="5143500"/>
          </a:xfrm>
          <a:prstGeom prst="rect">
            <a:avLst/>
          </a:prstGeom>
        </p:spPr>
      </p:pic>
    </p:spTree>
  </p:cSld>
  <p:clrMapOvr>
    <a:masterClrMapping/>
  </p:clrMapOvr>
  <p:transition advTm="130954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9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9BF1C-3258-4F47-A12F-6070BE0B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" y="0"/>
            <a:ext cx="9122258" cy="5143500"/>
          </a:xfrm>
          <a:prstGeom prst="rect">
            <a:avLst/>
          </a:prstGeom>
        </p:spPr>
      </p:pic>
    </p:spTree>
  </p:cSld>
  <p:clrMapOvr>
    <a:masterClrMapping/>
  </p:clrMapOvr>
  <p:transition advTm="82183">
    <p:fade thruBlk="1"/>
  </p:transition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349</TotalTime>
  <Words>281</Words>
  <Application>Microsoft Office PowerPoint</Application>
  <PresentationFormat>On-screen Show (16:9)</PresentationFormat>
  <Paragraphs>54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Gadugi</vt:lpstr>
      <vt:lpstr>Georgia</vt:lpstr>
      <vt:lpstr>Calibri</vt:lpstr>
      <vt:lpstr>Arial</vt:lpstr>
      <vt:lpstr>Barlow</vt:lpstr>
      <vt:lpstr>Barlow Medium</vt:lpstr>
      <vt:lpstr>Business Geometric Template</vt:lpstr>
      <vt:lpstr>Data     Analysis       Report</vt:lpstr>
      <vt:lpstr>PowerPoint Presentation</vt:lpstr>
      <vt:lpstr>Our Agenda </vt:lpstr>
      <vt:lpstr>PowerPoint Presentation</vt:lpstr>
      <vt:lpstr>Problem</vt:lpstr>
      <vt:lpstr>Data Analytics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    Analysis       Report</dc:title>
  <dc:creator>MJ</dc:creator>
  <cp:lastModifiedBy>MJ</cp:lastModifiedBy>
  <cp:revision>27</cp:revision>
  <dcterms:modified xsi:type="dcterms:W3CDTF">2022-07-23T07:24:36Z</dcterms:modified>
</cp:coreProperties>
</file>